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0"/>
  </p:notesMasterIdLst>
  <p:handoutMasterIdLst>
    <p:handoutMasterId r:id="rId71"/>
  </p:handoutMasterIdLst>
  <p:sldIdLst>
    <p:sldId id="4474" r:id="rId5"/>
    <p:sldId id="2076138638" r:id="rId6"/>
    <p:sldId id="4483" r:id="rId7"/>
    <p:sldId id="2076138692" r:id="rId8"/>
    <p:sldId id="4629" r:id="rId9"/>
    <p:sldId id="2076138637" r:id="rId10"/>
    <p:sldId id="4556" r:id="rId11"/>
    <p:sldId id="2076138758" r:id="rId12"/>
    <p:sldId id="1908" r:id="rId13"/>
    <p:sldId id="1831" r:id="rId14"/>
    <p:sldId id="1909" r:id="rId15"/>
    <p:sldId id="4579" r:id="rId16"/>
    <p:sldId id="4580" r:id="rId17"/>
    <p:sldId id="324" r:id="rId18"/>
    <p:sldId id="326" r:id="rId19"/>
    <p:sldId id="2076138647" r:id="rId20"/>
    <p:sldId id="4630" r:id="rId21"/>
    <p:sldId id="2076138759" r:id="rId22"/>
    <p:sldId id="2076138764" r:id="rId23"/>
    <p:sldId id="4581" r:id="rId24"/>
    <p:sldId id="4616" r:id="rId25"/>
    <p:sldId id="4617" r:id="rId26"/>
    <p:sldId id="4618" r:id="rId27"/>
    <p:sldId id="4583" r:id="rId28"/>
    <p:sldId id="4625" r:id="rId29"/>
    <p:sldId id="4585" r:id="rId30"/>
    <p:sldId id="2076138683" r:id="rId31"/>
    <p:sldId id="4636" r:id="rId32"/>
    <p:sldId id="2076138664" r:id="rId33"/>
    <p:sldId id="2076138665" r:id="rId34"/>
    <p:sldId id="2076138671" r:id="rId35"/>
    <p:sldId id="2076138666" r:id="rId36"/>
    <p:sldId id="2076138760" r:id="rId37"/>
    <p:sldId id="2076138650" r:id="rId38"/>
    <p:sldId id="4622" r:id="rId39"/>
    <p:sldId id="4623" r:id="rId40"/>
    <p:sldId id="2076138651" r:id="rId41"/>
    <p:sldId id="4632" r:id="rId42"/>
    <p:sldId id="4624" r:id="rId43"/>
    <p:sldId id="4633" r:id="rId44"/>
    <p:sldId id="4587" r:id="rId45"/>
    <p:sldId id="4598" r:id="rId46"/>
    <p:sldId id="4635" r:id="rId47"/>
    <p:sldId id="2076138765" r:id="rId48"/>
    <p:sldId id="2076138761" r:id="rId49"/>
    <p:sldId id="4612" r:id="rId50"/>
    <p:sldId id="2076138652" r:id="rId51"/>
    <p:sldId id="4582" r:id="rId52"/>
    <p:sldId id="4615" r:id="rId53"/>
    <p:sldId id="2076138653" r:id="rId54"/>
    <p:sldId id="2076138674" r:id="rId55"/>
    <p:sldId id="2076138654" r:id="rId56"/>
    <p:sldId id="2076138655" r:id="rId57"/>
    <p:sldId id="4614" r:id="rId58"/>
    <p:sldId id="2076138762" r:id="rId59"/>
    <p:sldId id="2076138685" r:id="rId60"/>
    <p:sldId id="2076138763" r:id="rId61"/>
    <p:sldId id="256" r:id="rId62"/>
    <p:sldId id="2076138668" r:id="rId63"/>
    <p:sldId id="2076138677" r:id="rId64"/>
    <p:sldId id="2076138678" r:id="rId65"/>
    <p:sldId id="2076138669" r:id="rId66"/>
    <p:sldId id="2076138675" r:id="rId67"/>
    <p:sldId id="2076138686" r:id="rId68"/>
    <p:sldId id="2076138641" r:id="rId6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92"/>
            <p14:sldId id="4629"/>
            <p14:sldId id="2076138637"/>
            <p14:sldId id="4556"/>
            <p14:sldId id="2076138758"/>
            <p14:sldId id="1908"/>
            <p14:sldId id="1831"/>
            <p14:sldId id="1909"/>
            <p14:sldId id="4579"/>
            <p14:sldId id="4580"/>
            <p14:sldId id="324"/>
            <p14:sldId id="326"/>
            <p14:sldId id="2076138647"/>
            <p14:sldId id="4630"/>
            <p14:sldId id="2076138759"/>
            <p14:sldId id="2076138764"/>
            <p14:sldId id="4581"/>
            <p14:sldId id="4616"/>
            <p14:sldId id="4617"/>
            <p14:sldId id="4618"/>
            <p14:sldId id="4583"/>
            <p14:sldId id="4625"/>
            <p14:sldId id="4585"/>
            <p14:sldId id="2076138683"/>
            <p14:sldId id="4636"/>
            <p14:sldId id="2076138664"/>
            <p14:sldId id="2076138665"/>
            <p14:sldId id="2076138671"/>
            <p14:sldId id="2076138666"/>
            <p14:sldId id="2076138760"/>
            <p14:sldId id="2076138650"/>
            <p14:sldId id="4622"/>
            <p14:sldId id="4623"/>
            <p14:sldId id="2076138651"/>
            <p14:sldId id="4632"/>
            <p14:sldId id="4624"/>
            <p14:sldId id="4633"/>
            <p14:sldId id="4587"/>
            <p14:sldId id="4598"/>
            <p14:sldId id="4635"/>
            <p14:sldId id="2076138765"/>
            <p14:sldId id="2076138761"/>
            <p14:sldId id="4612"/>
            <p14:sldId id="2076138652"/>
            <p14:sldId id="4582"/>
            <p14:sldId id="4615"/>
            <p14:sldId id="2076138653"/>
            <p14:sldId id="2076138674"/>
            <p14:sldId id="2076138654"/>
            <p14:sldId id="2076138655"/>
            <p14:sldId id="4614"/>
            <p14:sldId id="2076138762"/>
            <p14:sldId id="2076138685"/>
            <p14:sldId id="2076138763"/>
            <p14:sldId id="256"/>
            <p14:sldId id="2076138668"/>
            <p14:sldId id="2076138677"/>
            <p14:sldId id="2076138678"/>
            <p14:sldId id="2076138669"/>
            <p14:sldId id="2076138675"/>
            <p14:sldId id="2076138686"/>
            <p14:sldId id="2076138641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F5D5"/>
    <a:srgbClr val="F3FFFE"/>
    <a:srgbClr val="FFFAEB"/>
    <a:srgbClr val="EFF4FF"/>
    <a:srgbClr val="C94F0F"/>
    <a:srgbClr val="12239E"/>
    <a:srgbClr val="000000"/>
    <a:srgbClr val="FEFCF0"/>
    <a:srgbClr val="FF99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80" d="100"/>
          <a:sy n="80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6/28/2023 3:59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5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1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983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59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78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81" r:id="rId7"/>
    <p:sldLayoutId id="2147484583" r:id="rId8"/>
    <p:sldLayoutId id="2147484584" r:id="rId9"/>
    <p:sldLayoutId id="2147484585" r:id="rId1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docs.microsoft.com/en-us/javascript/api/overview/powerbi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1y1KkqFchBc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owerBiDevCamp/PowerBiEmbeddedScratchpa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owerBiDevCamp/PBIE-Authoring-And-Custo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App-Owns-Data-Starter-Kit-B2C" TargetMode="External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JavaScript API (powerbi.js)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46550"/>
          </a:xfrm>
        </p:spPr>
        <p:txBody>
          <a:bodyPr/>
          <a:lstStyle/>
          <a:p>
            <a:r>
              <a:rPr lang="en-US" sz="2400" dirty="0"/>
              <a:t>Power BI JavaScript API used to embed resources in browser</a:t>
            </a:r>
          </a:p>
          <a:p>
            <a:pPr lvl="1"/>
            <a:r>
              <a:rPr lang="en-US" sz="2000" dirty="0"/>
              <a:t>Client-side JavaScript API required to develop with Power BI embedding</a:t>
            </a:r>
          </a:p>
          <a:p>
            <a:pPr lvl="1"/>
            <a:r>
              <a:rPr lang="en-US" sz="2000" dirty="0"/>
              <a:t>Documentation is titled </a:t>
            </a:r>
            <a:r>
              <a:rPr lang="en-US" sz="2000" b="1" dirty="0"/>
              <a:t>Power BI embedded analytics Client APIs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https://docs.microsoft.com/en-us/javascript/api/overview/powerbi/</a:t>
            </a: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10210-4C5A-15F9-325E-F6E3E118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7" y="2851327"/>
            <a:ext cx="8523257" cy="39626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29682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User-Owns-Data Embedding vs App-Owns-Data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4294967295"/>
          </p:nvPr>
        </p:nvSpPr>
        <p:spPr>
          <a:xfrm>
            <a:off x="933450" y="1377950"/>
            <a:ext cx="10306050" cy="2370138"/>
          </a:xfrm>
        </p:spPr>
        <p:txBody>
          <a:bodyPr/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User-Owns-Data Embedding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All users require a Power BI license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Useful in corporate environments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App authenticates as current user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Your code runs with user’s permissions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8900" y="1398588"/>
            <a:ext cx="5997575" cy="23701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App-Owns-Data Embedding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 consumers require Power BI license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for commercial applications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1077378" y="4081722"/>
            <a:ext cx="3969686" cy="1766996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the current user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20336" y="4171786"/>
            <a:ext cx="3969683" cy="1766996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specific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07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User-Owns-Data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9DF-059D-4693-AFEA-C2E5A6BD5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4"/>
          <a:stretch/>
        </p:blipFill>
        <p:spPr>
          <a:xfrm>
            <a:off x="588263" y="1314573"/>
            <a:ext cx="5340530" cy="43526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9EEEDC-ADDE-4128-9035-A8BAB2916CE4}"/>
              </a:ext>
            </a:extLst>
          </p:cNvPr>
          <p:cNvGrpSpPr/>
          <p:nvPr/>
        </p:nvGrpSpPr>
        <p:grpSpPr>
          <a:xfrm>
            <a:off x="280044" y="4101460"/>
            <a:ext cx="3157802" cy="348688"/>
            <a:chOff x="280044" y="4101460"/>
            <a:chExt cx="3157802" cy="3486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AE05AD-D08E-4788-BE6E-796C54C1C22D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720A78-D87D-4748-AE71-DFBF0A1E87A5}"/>
                </a:ext>
              </a:extLst>
            </p:cNvPr>
            <p:cNvSpPr/>
            <p:nvPr/>
          </p:nvSpPr>
          <p:spPr bwMode="auto">
            <a:xfrm>
              <a:off x="280044" y="4101460"/>
              <a:ext cx="616438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40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855DD-83CC-4090-8D91-4EEDA867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5" y="1266469"/>
            <a:ext cx="6755040" cy="447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86148D5-9719-4B8F-9487-ACE6BAF7C2B2}"/>
              </a:ext>
            </a:extLst>
          </p:cNvPr>
          <p:cNvGrpSpPr/>
          <p:nvPr/>
        </p:nvGrpSpPr>
        <p:grpSpPr>
          <a:xfrm>
            <a:off x="343166" y="3817857"/>
            <a:ext cx="4049725" cy="452486"/>
            <a:chOff x="503383" y="4101460"/>
            <a:chExt cx="2934463" cy="3486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2A0F9-874C-4DCB-9DA9-8C0722DF4A5B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51649D-6F45-4438-B0F4-7D144770ECCA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525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CE5AD3-0B7E-4DD4-87BF-BD3DE7DBC9E7}"/>
              </a:ext>
            </a:extLst>
          </p:cNvPr>
          <p:cNvGrpSpPr/>
          <p:nvPr/>
        </p:nvGrpSpPr>
        <p:grpSpPr>
          <a:xfrm>
            <a:off x="1172752" y="2925754"/>
            <a:ext cx="8750754" cy="3829669"/>
            <a:chOff x="304800" y="2874482"/>
            <a:chExt cx="8579950" cy="375491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C05AC-751F-4182-A03B-7469C56029DD}"/>
                </a:ext>
              </a:extLst>
            </p:cNvPr>
            <p:cNvGrpSpPr/>
            <p:nvPr/>
          </p:nvGrpSpPr>
          <p:grpSpPr>
            <a:xfrm>
              <a:off x="304800" y="2910042"/>
              <a:ext cx="5988531" cy="3719358"/>
              <a:chOff x="365098" y="2380521"/>
              <a:chExt cx="5988531" cy="37193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6DF5A0-66AB-4DDF-B3AC-54C1F56AB7B8}"/>
                  </a:ext>
                </a:extLst>
              </p:cNvPr>
              <p:cNvSpPr/>
              <p:nvPr/>
            </p:nvSpPr>
            <p:spPr>
              <a:xfrm>
                <a:off x="365098" y="2794773"/>
                <a:ext cx="5988531" cy="33051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24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3E4B45-4224-4E73-A17E-F5574C50743B}"/>
                  </a:ext>
                </a:extLst>
              </p:cNvPr>
              <p:cNvSpPr/>
              <p:nvPr/>
            </p:nvSpPr>
            <p:spPr>
              <a:xfrm>
                <a:off x="365098" y="2380521"/>
                <a:ext cx="5988531" cy="394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>
                    <a:solidFill>
                      <a:schemeClr val="bg1"/>
                    </a:solidFill>
                  </a:rPr>
                  <a:t>Your HTML and CSS</a:t>
                </a:r>
                <a:endParaRPr lang="en-US" sz="1836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7F9A81-7C94-4B8E-9029-37FCFD7070D5}"/>
                </a:ext>
              </a:extLst>
            </p:cNvPr>
            <p:cNvGrpSpPr/>
            <p:nvPr/>
          </p:nvGrpSpPr>
          <p:grpSpPr>
            <a:xfrm>
              <a:off x="6315924" y="2874482"/>
              <a:ext cx="2568826" cy="1025111"/>
              <a:chOff x="6315924" y="2874482"/>
              <a:chExt cx="2568826" cy="10251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750BCD-DF07-4677-95B6-F227829659E0}"/>
                  </a:ext>
                </a:extLst>
              </p:cNvPr>
              <p:cNvSpPr/>
              <p:nvPr/>
            </p:nvSpPr>
            <p:spPr>
              <a:xfrm>
                <a:off x="7323678" y="2901725"/>
                <a:ext cx="1561072" cy="99786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836" dirty="0"/>
                  <a:t>Web Hosting Server</a:t>
                </a:r>
              </a:p>
            </p:txBody>
          </p:sp>
          <p:sp>
            <p:nvSpPr>
              <p:cNvPr id="39" name="Arrow: Left 38">
                <a:extLst>
                  <a:ext uri="{FF2B5EF4-FFF2-40B4-BE49-F238E27FC236}">
                    <a16:creationId xmlns:a16="http://schemas.microsoft.com/office/drawing/2014/main" id="{0665E21E-EA0A-46D4-91ED-FF0B81A0D8BB}"/>
                  </a:ext>
                </a:extLst>
              </p:cNvPr>
              <p:cNvSpPr/>
              <p:nvPr/>
            </p:nvSpPr>
            <p:spPr>
              <a:xfrm>
                <a:off x="6315924" y="2874482"/>
                <a:ext cx="2435557" cy="500028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24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https://app1.mydomain.com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323439"/>
          </a:xfrm>
        </p:spPr>
        <p:txBody>
          <a:bodyPr/>
          <a:lstStyle/>
          <a:p>
            <a:r>
              <a:rPr lang="en-US" dirty="0"/>
              <a:t>Embedding involves creating an </a:t>
            </a:r>
            <a:r>
              <a:rPr lang="en-US" dirty="0" err="1"/>
              <a:t>iFrame</a:t>
            </a:r>
            <a:r>
              <a:rPr lang="en-US" dirty="0"/>
              <a:t> on the page</a:t>
            </a:r>
          </a:p>
          <a:p>
            <a:pPr lvl="1"/>
            <a:r>
              <a:rPr lang="en-US" dirty="0"/>
              <a:t>PBI.JS transparently creates iFrame and sets source to URL to Power BI Service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err="1">
                <a:solidFill>
                  <a:srgbClr val="C00000"/>
                </a:solidFill>
              </a:rPr>
              <a:t>iFrame</a:t>
            </a:r>
            <a:r>
              <a:rPr lang="en-US" dirty="0">
                <a:solidFill>
                  <a:srgbClr val="C00000"/>
                </a:solidFill>
              </a:rPr>
              <a:t> and hosting page originate from different DNS domains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1317974" y="3572417"/>
            <a:ext cx="1296280" cy="6170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Your</a:t>
            </a:r>
          </a:p>
          <a:p>
            <a:pPr algn="ctr"/>
            <a:r>
              <a:rPr lang="en-US" sz="1428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1C3F3-7C6E-4AD1-979E-E85DFD3BA70B}"/>
              </a:ext>
            </a:extLst>
          </p:cNvPr>
          <p:cNvGrpSpPr/>
          <p:nvPr/>
        </p:nvGrpSpPr>
        <p:grpSpPr>
          <a:xfrm>
            <a:off x="6008148" y="5164741"/>
            <a:ext cx="3915358" cy="1054001"/>
            <a:chOff x="5045812" y="5069766"/>
            <a:chExt cx="3838935" cy="10334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7086600" y="5111367"/>
              <a:ext cx="1798147" cy="9918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36" dirty="0"/>
                <a:t>Power BI Service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5045812" y="5069766"/>
              <a:ext cx="3803481" cy="500028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https://wabi-us-east2-redirect.analysis.windows.net/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1317974" y="4258117"/>
            <a:ext cx="1296280" cy="741184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1317120" y="5075486"/>
            <a:ext cx="1296280" cy="733664"/>
            <a:chOff x="446350" y="4982253"/>
            <a:chExt cx="1270978" cy="719344"/>
          </a:xfrm>
          <a:solidFill>
            <a:schemeClr val="accent6">
              <a:lumMod val="5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grp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2668666" y="4216354"/>
            <a:ext cx="3252013" cy="2271792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 err="1">
                  <a:solidFill>
                    <a:schemeClr val="bg1"/>
                  </a:solidFill>
                </a:rPr>
                <a:t>iFrame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3224371" y="4592638"/>
            <a:ext cx="2681693" cy="22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72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1089695" y="3229614"/>
            <a:ext cx="8744333" cy="363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of PBIJS simulates HTTP protocol</a:t>
            </a:r>
          </a:p>
          <a:p>
            <a:pPr lvl="1"/>
            <a:r>
              <a:rPr lang="en-US" dirty="0"/>
              <a:t>Creates more intuitive programming model for developers</a:t>
            </a:r>
          </a:p>
          <a:p>
            <a:pPr lvl="1"/>
            <a:r>
              <a:rPr lang="en-US" dirty="0"/>
              <a:t>Programming based on asynchronous requests and promises</a:t>
            </a:r>
          </a:p>
          <a:p>
            <a:pPr lvl="1"/>
            <a:r>
              <a:rPr lang="en-US" dirty="0"/>
              <a:t>Embedded objects programmed using actions and events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222268" y="4803962"/>
            <a:ext cx="1033182" cy="5729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Your</a:t>
            </a:r>
          </a:p>
          <a:p>
            <a:pPr algn="ctr"/>
            <a:r>
              <a:rPr lang="en-US" sz="1224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6077295" y="3363393"/>
            <a:ext cx="3598012" cy="34229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853947" y="3826574"/>
            <a:ext cx="955841" cy="2576360"/>
          </a:xfrm>
          <a:prstGeom prst="roundRect">
            <a:avLst/>
          </a:prstGeom>
          <a:solidFill>
            <a:srgbClr val="00827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3" y="4412251"/>
            <a:ext cx="2758952" cy="1325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927543" y="3363393"/>
            <a:ext cx="2153805" cy="1843033"/>
            <a:chOff x="3505200" y="3907940"/>
            <a:chExt cx="1728168" cy="1807059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936660" y="5291441"/>
            <a:ext cx="2144395" cy="1494897"/>
            <a:chOff x="1925434" y="3096647"/>
            <a:chExt cx="2036965" cy="1465718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6174097" y="4969669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6137350" y="5145394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2363102" y="4881806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2326355" y="5057531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41924671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0D-5FD7-619C-449B-DD8913BC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powerbi.js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88A43-E785-0F35-05FC-B5DF26572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sz="24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registers event handlers for all supported </a:t>
            </a:r>
            <a:r>
              <a:rPr lang="en-US" sz="24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events</a:t>
            </a:r>
          </a:p>
          <a:p>
            <a:pPr lvl="1"/>
            <a:r>
              <a:rPr lang="en-US" dirty="0"/>
              <a:t>Use it to gain understanding of which user actions trigger specific events</a:t>
            </a:r>
          </a:p>
          <a:p>
            <a:pPr lvl="1"/>
            <a:r>
              <a:rPr lang="en-US" dirty="0"/>
              <a:t>Event arguments logged to console window for easy inspection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BD03E-5630-BD4F-B4D2-56FF8B71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27" y="2709268"/>
            <a:ext cx="6463914" cy="1975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83568-C3D4-4C0E-BCB3-5909582A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08" y="2709268"/>
            <a:ext cx="3246631" cy="4094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8375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D946-306D-4709-B6A2-6B861E5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report.getPages() in the loaded event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8EF61-4269-E632-3869-D2ED417108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Old-school approach - Call as asynchronous method and pass callback function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Modern approach – Call asynchronous method using </a:t>
            </a:r>
            <a:r>
              <a:rPr lang="en-US" sz="1800" b="1" dirty="0">
                <a:solidFill>
                  <a:srgbClr val="820000"/>
                </a:solidFill>
              </a:rPr>
              <a:t>async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await</a:t>
            </a:r>
            <a:r>
              <a:rPr lang="en-US" dirty="0"/>
              <a:t> keywords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BED1F-B2C4-49DC-8D79-0528AE82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57" y="1744765"/>
            <a:ext cx="4042886" cy="204311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08055C-6792-CE35-935D-D0E4F2863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7" y="4432776"/>
            <a:ext cx="4581525" cy="237124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23704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Initializing an Embedded Session</a:t>
            </a:r>
          </a:p>
          <a:p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58667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4C07-8D51-19B5-9FE2-39D26ACB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 To Adjust Size of </a:t>
            </a:r>
            <a:r>
              <a:rPr lang="en-US" dirty="0" err="1"/>
              <a:t>embedContiner</a:t>
            </a:r>
            <a:r>
              <a:rPr lang="en-US" dirty="0"/>
              <a:t> DIV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20955-0511-45EF-C75E-4EE83695CB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Ensure your DIV has the correct width and height</a:t>
            </a:r>
          </a:p>
          <a:p>
            <a:pPr lvl="1"/>
            <a:r>
              <a:rPr lang="en-US" dirty="0"/>
              <a:t>Embedding report using </a:t>
            </a:r>
            <a:r>
              <a:rPr lang="en-US" sz="1800" b="1" dirty="0" err="1">
                <a:solidFill>
                  <a:srgbClr val="820000"/>
                </a:solidFill>
              </a:rPr>
              <a:t>powerbi.embed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alone will not adjust height of </a:t>
            </a:r>
            <a:r>
              <a:rPr lang="en-US" sz="1800" b="1" dirty="0" err="1">
                <a:solidFill>
                  <a:srgbClr val="820000"/>
                </a:solidFill>
              </a:rPr>
              <a:t>embedContiner</a:t>
            </a:r>
            <a:r>
              <a:rPr lang="en-US" dirty="0"/>
              <a:t> DIV</a:t>
            </a:r>
          </a:p>
          <a:p>
            <a:pPr lvl="1"/>
            <a:r>
              <a:rPr lang="en-US" dirty="0"/>
              <a:t>Adding client-side code to adjust DIV width and height ensure better user experience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D724244-A6E6-886C-083F-4001AF7ADB02}"/>
              </a:ext>
            </a:extLst>
          </p:cNvPr>
          <p:cNvSpPr/>
          <p:nvPr/>
        </p:nvSpPr>
        <p:spPr bwMode="auto">
          <a:xfrm>
            <a:off x="314324" y="4700591"/>
            <a:ext cx="1175108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8E62E-87B6-C4F3-3AE7-071C9094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91" y="2598462"/>
            <a:ext cx="5775726" cy="3861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18931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35025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Power BI Embedding Best Practices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with the Power BI JavaScript 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Panes When Embedding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07715-1DF7-95C7-B1DC-F0030C099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Report panes and action bar can be set in config object</a:t>
            </a:r>
          </a:p>
          <a:p>
            <a:pPr lvl="1"/>
            <a:r>
              <a:rPr lang="en-US" dirty="0"/>
              <a:t>Filter pane and Bookmarks pane are only panes available in View mode</a:t>
            </a:r>
          </a:p>
          <a:p>
            <a:pPr lvl="1"/>
            <a:r>
              <a:rPr lang="en-US" dirty="0"/>
              <a:t>Other panes are only available when report is in Edit mode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92" y="2493274"/>
            <a:ext cx="4012304" cy="42700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7C3CE0-2B05-5037-A87B-CEC0C3D9A675}"/>
              </a:ext>
            </a:extLst>
          </p:cNvPr>
          <p:cNvSpPr/>
          <p:nvPr/>
        </p:nvSpPr>
        <p:spPr bwMode="auto">
          <a:xfrm>
            <a:off x="1530819" y="4534957"/>
            <a:ext cx="3209192" cy="110783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210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C756-4674-43D2-9020-7A406E87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Report with Transparent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48BE-AA1B-4414-8736-23FA3EA5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7" y="1354137"/>
            <a:ext cx="7334250" cy="4286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42295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7C33-A835-4C22-ADDA-EA8AC3AC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Report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E81CF-8FC2-44F5-AC54-06A36DEB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0" y="1381991"/>
            <a:ext cx="5827490" cy="453678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95586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A154-3633-47BB-983D-52F762DC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C33B6-B58B-45CC-A73D-0283A4B1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0" y="1116005"/>
            <a:ext cx="6276785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98791-9C9A-46B3-8225-433526E9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7" y="1515927"/>
            <a:ext cx="6504813" cy="399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F6AA1-5267-4F34-889F-4DB2DC14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43" y="1926838"/>
            <a:ext cx="6474809" cy="3942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F7E2-24DD-42DA-997C-50D6010E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21" y="2313611"/>
            <a:ext cx="648681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EF88CC-500B-4F54-BAAD-3D373D2A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859" y="2789870"/>
            <a:ext cx="633079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3599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Phased Embedding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1A73E3-979A-44DB-1C65-4AFEDC0C5F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Phased embedding allows you to update report settings it is rendered to user</a:t>
            </a:r>
          </a:p>
          <a:p>
            <a:pPr lvl="1"/>
            <a:r>
              <a:rPr lang="en-US" dirty="0"/>
              <a:t>Report loading process started with </a:t>
            </a:r>
            <a:r>
              <a:rPr lang="en-US" sz="1800" b="1" dirty="0" err="1">
                <a:solidFill>
                  <a:srgbClr val="820000"/>
                </a:solidFill>
              </a:rPr>
              <a:t>powerbi.load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instead of </a:t>
            </a:r>
            <a:r>
              <a:rPr lang="en-US" sz="1800" b="1" dirty="0" err="1">
                <a:solidFill>
                  <a:srgbClr val="820000"/>
                </a:solidFill>
              </a:rPr>
              <a:t>powerbi.embed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Implementation requires a call to </a:t>
            </a:r>
            <a:r>
              <a:rPr lang="en-US" sz="1800" b="1" dirty="0" err="1">
                <a:solidFill>
                  <a:srgbClr val="820000"/>
                </a:solidFill>
              </a:rPr>
              <a:t>report.render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in the handler for the </a:t>
            </a:r>
            <a:r>
              <a:rPr lang="en-US" sz="1800" b="1" dirty="0">
                <a:solidFill>
                  <a:srgbClr val="820000"/>
                </a:solidFill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Commonly used to navigate to a specific page or to set a filter while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0340-EC19-4837-AAC2-02B1CB86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48" y="2893889"/>
            <a:ext cx="5035789" cy="398879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85307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6E16-AFFA-494A-8062-0DADE622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Label Report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1D85A-6759-F919-88AC-E94BA333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Technique uses phased embedding to hide Power BI logo during loading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5E74-97E4-4C3C-B02C-CC2591BA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66" y="1746702"/>
            <a:ext cx="8009001" cy="188090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A58A-4AA4-48F9-ABF7-FEF0834A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66" y="3974181"/>
            <a:ext cx="8719757" cy="272167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649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Optimization in Report Loading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3452C4-1FBA-339B-AE6B-753FDE3D7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Small optimization to preload standard JavaScript into target DIV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3043B-4CD7-4FD0-A65F-7E5D49E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82" y="1845212"/>
            <a:ext cx="5670526" cy="44082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240677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8EE6-7E87-19CB-C456-B5B53F1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– Use Only One iFrame per Web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7C46B-ADE8-AA99-7721-7E216EE96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Each embedded report on a host web page has overhead</a:t>
            </a:r>
          </a:p>
          <a:p>
            <a:pPr lvl="1"/>
            <a:r>
              <a:rPr lang="en-US" dirty="0"/>
              <a:t>In loading phase, report acquires metadata and security token for executing queries</a:t>
            </a:r>
          </a:p>
          <a:p>
            <a:pPr lvl="1"/>
            <a:r>
              <a:rPr lang="en-US" dirty="0"/>
              <a:t>In rendering phase, visuals begin executing queries</a:t>
            </a:r>
          </a:p>
          <a:p>
            <a:pPr lvl="1"/>
            <a:r>
              <a:rPr lang="en-US"/>
              <a:t>Rendering </a:t>
            </a:r>
            <a:r>
              <a:rPr lang="en-US" dirty="0"/>
              <a:t>phase completes when last visual completes its query</a:t>
            </a:r>
          </a:p>
          <a:p>
            <a:pPr lvl="1"/>
            <a:endParaRPr lang="en-US" dirty="0"/>
          </a:p>
          <a:p>
            <a:r>
              <a:rPr lang="en-US" dirty="0"/>
              <a:t>"Embed a Visual" is actually embedding host report behind the scenes</a:t>
            </a:r>
          </a:p>
          <a:p>
            <a:pPr lvl="1"/>
            <a:r>
              <a:rPr lang="en-US" dirty="0"/>
              <a:t>embedding multiple visuals == embedding multiple reports</a:t>
            </a:r>
          </a:p>
          <a:p>
            <a:pPr lvl="1"/>
            <a:endParaRPr lang="en-US" dirty="0"/>
          </a:p>
          <a:p>
            <a:r>
              <a:rPr lang="en-US" dirty="0"/>
              <a:t>Use Custom Layout with single report page</a:t>
            </a:r>
          </a:p>
          <a:p>
            <a:pPr lvl="1"/>
            <a:r>
              <a:rPr lang="en-US" dirty="0"/>
              <a:t>Requires extra code to hide, show and position visuals</a:t>
            </a:r>
          </a:p>
          <a:p>
            <a:pPr lvl="1"/>
            <a:r>
              <a:rPr lang="en-US" dirty="0"/>
              <a:t>Provides flexible UI layout while running inside single iFrame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729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B3E-B620-4F8F-ABF2-6EBE234A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Single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83265-D42E-43D1-BD56-CD698A12F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790" y="6230937"/>
            <a:ext cx="11239464" cy="307777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Try and limit this approach to one embedded visual per page – this will not scale due to overhead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60FD-C474-4363-839E-C4106D78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6878"/>
            <a:ext cx="6550551" cy="48267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2377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Names of Pages and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90B4-3027-5344-9EDD-ACE37E055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You can discover page names and visual names using </a:t>
            </a:r>
            <a:r>
              <a:rPr lang="en-US" sz="20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events explorer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scenarios, you might want to hard-code page and visual names into your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06F4C-A97E-7614-0F2C-1C9FC1EE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73" y="5145294"/>
            <a:ext cx="6751054" cy="140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BCCFE-657F-F5D3-2201-A02FF091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3" y="1737214"/>
            <a:ext cx="10066724" cy="2723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B6118C-54B9-9F2B-BD61-CCF6685CE36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455552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  <a:p>
            <a:pPr lvl="1"/>
            <a:r>
              <a:rPr lang="en-US" dirty="0"/>
              <a:t>There is a page for each session with links to samples, slides and other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DC678-045F-E810-62F2-286C97600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29451"/>
            <a:ext cx="9099937" cy="4565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Static Custom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1DE78-CC30-7248-E61A-502923818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set </a:t>
            </a:r>
            <a:r>
              <a:rPr lang="en-US" sz="2000" b="1" dirty="0">
                <a:solidFill>
                  <a:srgbClr val="820000"/>
                </a:solidFill>
              </a:rPr>
              <a:t>x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y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width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height</a:t>
            </a:r>
            <a:r>
              <a:rPr lang="en-US" dirty="0"/>
              <a:t> for each visual in a custom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83A67-4F56-49A8-6D42-6D35392D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7" y="1725788"/>
            <a:ext cx="10741772" cy="5078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E2BA89-C8B6-D814-6C14-7863DEDFA78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8749652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076-A168-79BD-25F4-1896B3F1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Creating a Custom Layout without Hard-coded 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963BB-5BC7-FD2C-2BA9-9415C8CB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" y="1055064"/>
            <a:ext cx="6511816" cy="5746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069F3-8105-7DC4-C6AE-AC149BF3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176" y="5686425"/>
            <a:ext cx="7057623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2B884-906A-CFD2-F732-F9B97E40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1097804"/>
            <a:ext cx="5217159" cy="1575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A859A-F5A7-CC08-4186-0832BC96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10" y="2825388"/>
            <a:ext cx="5217159" cy="2035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FE27CA-8CFF-8C35-0CA7-1F28B81DDF5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69750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Single Visual using Custom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86F49-5500-B0ED-B70A-2EC674638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Create a custom layout that only display a single visual</a:t>
            </a:r>
          </a:p>
          <a:p>
            <a:pPr lvl="1"/>
            <a:r>
              <a:rPr lang="en-US" dirty="0"/>
              <a:t>Visual can be sized to full width and height of report</a:t>
            </a:r>
          </a:p>
          <a:p>
            <a:pPr lvl="1"/>
            <a:r>
              <a:rPr lang="en-US" dirty="0"/>
              <a:t>Use </a:t>
            </a:r>
            <a:r>
              <a:rPr lang="en-US" sz="1800" b="1" dirty="0" err="1">
                <a:solidFill>
                  <a:srgbClr val="820000"/>
                </a:solidFill>
              </a:rPr>
              <a:t>defaultLayout</a:t>
            </a:r>
            <a:r>
              <a:rPr lang="en-US" dirty="0"/>
              <a:t> to hide all other visuals by default.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42EF9-9CF4-0A9D-2735-C56DEE4D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06" y="2530606"/>
            <a:ext cx="6315556" cy="4368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EB111-04CC-4C0F-596D-CB9A6F92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842" y="2530606"/>
            <a:ext cx="4462985" cy="242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8393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39225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E900-A275-63D0-F239-EAC30F3D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Navigation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8ECB2-9C2F-7127-90CC-B7E1EDE16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You can show or hide page-based navigation menu used in Power BI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Page navigation can be shown on left side of page or bottom of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20D33C-B6D3-D55D-C1E9-75D8021E8DE2}"/>
              </a:ext>
            </a:extLst>
          </p:cNvPr>
          <p:cNvGrpSpPr/>
          <p:nvPr/>
        </p:nvGrpSpPr>
        <p:grpSpPr>
          <a:xfrm>
            <a:off x="993912" y="4178996"/>
            <a:ext cx="3178860" cy="2510111"/>
            <a:chOff x="57774" y="3497262"/>
            <a:chExt cx="3852669" cy="30421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9A3C6A-A095-D83C-ED75-87972D451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4380" y="3497262"/>
              <a:ext cx="1646063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BE3312DF-0E3B-A14E-213D-78AE67B3A100}"/>
                </a:ext>
              </a:extLst>
            </p:cNvPr>
            <p:cNvSpPr/>
            <p:nvPr/>
          </p:nvSpPr>
          <p:spPr bwMode="auto">
            <a:xfrm flipH="1">
              <a:off x="57774" y="3970582"/>
              <a:ext cx="2036070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left navigation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DFB35A-04CC-1740-69A9-E2302F31392D}"/>
              </a:ext>
            </a:extLst>
          </p:cNvPr>
          <p:cNvGrpSpPr/>
          <p:nvPr/>
        </p:nvGrpSpPr>
        <p:grpSpPr>
          <a:xfrm>
            <a:off x="4969357" y="4178996"/>
            <a:ext cx="3438940" cy="2598149"/>
            <a:chOff x="4358157" y="3516295"/>
            <a:chExt cx="4167877" cy="31488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161B97-A733-7853-6224-24F94492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539" y="3516295"/>
              <a:ext cx="1802495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014FBEF6-71A9-7426-8283-72E53D2E034A}"/>
                </a:ext>
              </a:extLst>
            </p:cNvPr>
            <p:cNvSpPr/>
            <p:nvPr/>
          </p:nvSpPr>
          <p:spPr bwMode="auto">
            <a:xfrm flipH="1">
              <a:off x="4358157" y="6183860"/>
              <a:ext cx="2324168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bottom navigation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FBC59F-E8CB-DAF4-C6C2-DFBD9BB1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53" y="1813516"/>
            <a:ext cx="4969184" cy="1618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8ED7BEB0-76FF-E777-8226-EB6B605E324C}"/>
              </a:ext>
            </a:extLst>
          </p:cNvPr>
          <p:cNvSpPr/>
          <p:nvPr/>
        </p:nvSpPr>
        <p:spPr bwMode="auto">
          <a:xfrm flipH="1">
            <a:off x="511276" y="2801422"/>
            <a:ext cx="1729601" cy="409735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 navigation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94CDE5-1B47-8189-9EC4-D85CD227F62D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2574330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0744-884D-4CB0-AEFB-5243FA7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Page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72221-0217-4554-AE3A-CBB4820D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0870"/>
            <a:ext cx="10936631" cy="5336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EA35F-CCF3-43FB-BA55-03061ADB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80" b="5036"/>
          <a:stretch/>
        </p:blipFill>
        <p:spPr>
          <a:xfrm>
            <a:off x="7522729" y="635867"/>
            <a:ext cx="4441583" cy="31360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4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A545-1C61-4D33-B2E4-8AC0B8E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Bookmark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2C53D-F696-427B-8471-C2944FF0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70429"/>
            <a:ext cx="10920845" cy="42142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0B3FA-EE92-4D53-9A34-ED2557BE0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61" b="28098"/>
          <a:stretch/>
        </p:blipFill>
        <p:spPr>
          <a:xfrm>
            <a:off x="7920599" y="385953"/>
            <a:ext cx="3927613" cy="311130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5042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F0A7-5022-3EFD-64EB-FAB14A7B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Navigation Scheme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5981D-14CE-0DED-75C9-BB61548A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Custom Navigation can be added using pages or bookmarks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F8E1E-0306-A2A4-F6F8-2034BEE9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4" y="1778715"/>
            <a:ext cx="6271912" cy="35955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8D36F1-954E-E243-41A9-746CACB896D6}"/>
              </a:ext>
            </a:extLst>
          </p:cNvPr>
          <p:cNvGrpSpPr/>
          <p:nvPr/>
        </p:nvGrpSpPr>
        <p:grpSpPr>
          <a:xfrm>
            <a:off x="5269236" y="2647831"/>
            <a:ext cx="6218052" cy="3395160"/>
            <a:chOff x="5269236" y="2647831"/>
            <a:chExt cx="6218052" cy="3395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E2823A-D768-103B-5D41-AD6B6B297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677"/>
            <a:stretch/>
          </p:blipFill>
          <p:spPr>
            <a:xfrm>
              <a:off x="8434176" y="2647831"/>
              <a:ext cx="3053112" cy="3395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BB4BC6-EFB1-5AAE-E47B-B1FFDA2743EA}"/>
                </a:ext>
              </a:extLst>
            </p:cNvPr>
            <p:cNvCxnSpPr>
              <a:cxnSpLocks/>
            </p:cNvCxnSpPr>
            <p:nvPr/>
          </p:nvCxnSpPr>
          <p:spPr>
            <a:xfrm>
              <a:off x="5269236" y="3576501"/>
              <a:ext cx="3003411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210812-C1C0-13F6-AFF9-3545126F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512992" y="4735285"/>
              <a:ext cx="2759655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401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181C-5CDB-4489-A8B9-602F501F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Play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01F42-5608-4184-8F55-22DF85B5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1251"/>
            <a:ext cx="7049056" cy="13171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9635E-8C60-466B-B9F0-71D48484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93" y="2795154"/>
            <a:ext cx="6232034" cy="40019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9634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A01-797F-41C3-BA87-3037D662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Carousel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C7DC8-0C69-4BAC-9727-2BB4AEF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0927"/>
            <a:ext cx="6472829" cy="52463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9A4D0-E1A1-469D-866D-B6708AD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79" y="301337"/>
            <a:ext cx="5198222" cy="32843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91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7AC5-31A3-60D1-4155-755AA640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Session Builds on Previous Session #32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90501-0786-86D1-B41B-51DBB6217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Session 32: Design Guidelines and Best Practices with Power BI Embedding</a:t>
            </a:r>
          </a:p>
          <a:p>
            <a:pPr lvl="1"/>
            <a:r>
              <a:rPr lang="en-US" dirty="0">
                <a:hlinkClick r:id="rId2"/>
              </a:rPr>
              <a:t>https://www.youtube.com/watch?v=1y1KkqFchBc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session continues discussion focusing on client-side code used for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73F4E-9420-669C-69C3-E665553C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535620"/>
            <a:ext cx="7458075" cy="3929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863721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38E0-4502-4892-A0EE-477D458D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Custom Filtering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D126-B0F6-0547-D7D3-A2C6683E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991483"/>
            <a:ext cx="7062412" cy="4742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DB0E5-F18D-4B83-9B4A-5E72685AD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15" b="26464"/>
          <a:stretch/>
        </p:blipFill>
        <p:spPr>
          <a:xfrm>
            <a:off x="5225134" y="1452268"/>
            <a:ext cx="5919115" cy="328203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53762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Visual Menu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73C75-9DF1-4F25-94A8-ED892D70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2"/>
          <a:stretch/>
        </p:blipFill>
        <p:spPr>
          <a:xfrm>
            <a:off x="588263" y="1123874"/>
            <a:ext cx="4953334" cy="56940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83C8B-20A4-4870-8C06-7FE4D06B2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83"/>
          <a:stretch/>
        </p:blipFill>
        <p:spPr>
          <a:xfrm>
            <a:off x="5725390" y="1140469"/>
            <a:ext cx="6072601" cy="27769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263954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7176-B26D-44FD-89FE-4B29B03B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Built-in Visual Menu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06D-0AE7-4F7E-BE7B-5BBCEDD4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6" y="1247197"/>
            <a:ext cx="7277100" cy="5476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86797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8C39-6064-4785-B04F-0AD1134D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Visual Export Command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81EF4-5067-416D-B913-1F553DFF5A92}"/>
              </a:ext>
            </a:extLst>
          </p:cNvPr>
          <p:cNvGrpSpPr/>
          <p:nvPr/>
        </p:nvGrpSpPr>
        <p:grpSpPr>
          <a:xfrm>
            <a:off x="618407" y="1052961"/>
            <a:ext cx="7446775" cy="5901372"/>
            <a:chOff x="662244" y="1032865"/>
            <a:chExt cx="7446775" cy="5901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D5E92C-1D8E-4851-BDD4-C3D0FBD26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60"/>
            <a:stretch/>
          </p:blipFill>
          <p:spPr>
            <a:xfrm>
              <a:off x="662245" y="1091980"/>
              <a:ext cx="7319020" cy="8808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BF601A-527D-4B15-B671-EE8054E0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55" y="1985809"/>
              <a:ext cx="7319010" cy="49484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3C7131-BC10-4693-B212-8F61703838E6}"/>
                </a:ext>
              </a:extLst>
            </p:cNvPr>
            <p:cNvSpPr/>
            <p:nvPr/>
          </p:nvSpPr>
          <p:spPr bwMode="auto">
            <a:xfrm>
              <a:off x="662244" y="1032865"/>
              <a:ext cx="7446775" cy="5901372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19427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7BB4-9314-B700-1C46-9BF0CBDE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hyperlinkClickBehavior</a:t>
            </a:r>
            <a:r>
              <a:rPr lang="en-US" dirty="0"/>
              <a:t> Configuration Option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6C850-36F3-3C8C-A617-927D8A3A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78" y="1536894"/>
            <a:ext cx="5982218" cy="2834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7AF87-4360-DBA0-72A5-46C68D1B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78" y="4846157"/>
            <a:ext cx="4442845" cy="899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01C6B3-5640-5FE7-B26A-DEC1F3683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375" y="2635412"/>
            <a:ext cx="1425575" cy="861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56068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190962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94E-F27B-46B5-B344-C10EF9A8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Edit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461-2F89-43B3-A021-59F677B0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5506"/>
            <a:ext cx="6781800" cy="4362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E29A-16CA-42FC-87BA-B3E0EF58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54" y="3029071"/>
            <a:ext cx="6571621" cy="34055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DAC02F-C0B1-42A9-B957-FDF7EDD18CAB}"/>
              </a:ext>
            </a:extLst>
          </p:cNvPr>
          <p:cNvGrpSpPr/>
          <p:nvPr/>
        </p:nvGrpSpPr>
        <p:grpSpPr>
          <a:xfrm>
            <a:off x="282357" y="3396158"/>
            <a:ext cx="4478177" cy="452486"/>
            <a:chOff x="503383" y="4101460"/>
            <a:chExt cx="2934463" cy="3486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91F57-69B3-416C-8C84-D825C8927668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FEB33C6-F9B3-4DC7-81E4-FC94679C92A7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914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09F8-8D1F-0E9A-CE60-5C43482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 Report into Edit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7ABF-92B2-7F9B-022C-BB9D53512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55422"/>
          </a:xfrm>
        </p:spPr>
        <p:txBody>
          <a:bodyPr/>
          <a:lstStyle/>
          <a:p>
            <a:r>
              <a:rPr lang="en-US" dirty="0"/>
              <a:t>Report can be opened in Edit mode or switched into Edit mode after opening</a:t>
            </a:r>
          </a:p>
          <a:p>
            <a:pPr lvl="1"/>
            <a:r>
              <a:rPr lang="en-US" dirty="0"/>
              <a:t>Minimal code required to switch report into Edit mode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</a:t>
            </a:r>
            <a:r>
              <a:rPr lang="en-US" dirty="0"/>
              <a:t> operation, embed token must have </a:t>
            </a:r>
            <a:r>
              <a:rPr lang="en-US" sz="1800" b="1" dirty="0" err="1">
                <a:solidFill>
                  <a:srgbClr val="820000"/>
                </a:solidFill>
              </a:rPr>
              <a:t>reportId</a:t>
            </a:r>
            <a:r>
              <a:rPr lang="en-US" dirty="0"/>
              <a:t> with </a:t>
            </a:r>
            <a:r>
              <a:rPr lang="en-US" sz="1800" b="1" dirty="0" err="1">
                <a:solidFill>
                  <a:srgbClr val="820000"/>
                </a:solidFill>
              </a:rPr>
              <a:t>allowEdit</a:t>
            </a:r>
            <a:r>
              <a:rPr lang="en-US" dirty="0"/>
              <a:t> set to true</a:t>
            </a:r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operation, embed token must include </a:t>
            </a:r>
            <a:r>
              <a:rPr lang="en-US" sz="1800" b="1" dirty="0" err="1">
                <a:solidFill>
                  <a:srgbClr val="820000"/>
                </a:solidFill>
              </a:rPr>
              <a:t>workspaceId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1E41-7BFE-CC9E-B08B-B54B0C81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6" y="2605544"/>
            <a:ext cx="5953540" cy="3084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929D-82B5-DBAE-448C-A455728D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86" y="2017268"/>
            <a:ext cx="5215944" cy="434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84231C-CC70-E6CE-64BC-0F3BC69F87AF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4279897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models.Permissions.All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models.Permissions.ReadWrite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models.Permissions.Copy</a:t>
            </a:r>
            <a:endParaRPr lang="en-US" b="1" dirty="0">
              <a:solidFill>
                <a:srgbClr val="82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A298CD-4C79-D7F7-D4E6-9B5A59379972}"/>
              </a:ext>
            </a:extLst>
          </p:cNvPr>
          <p:cNvGrpSpPr/>
          <p:nvPr/>
        </p:nvGrpSpPr>
        <p:grpSpPr>
          <a:xfrm>
            <a:off x="875213" y="1746964"/>
            <a:ext cx="3968782" cy="1151287"/>
            <a:chOff x="875213" y="1746964"/>
            <a:chExt cx="3968782" cy="11512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127698-D2AD-4630-8DB8-3B7B42ED6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213" y="1746964"/>
              <a:ext cx="3968782" cy="115128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9EB5A83-394B-727D-25D3-6933CD7F78C2}"/>
                </a:ext>
              </a:extLst>
            </p:cNvPr>
            <p:cNvSpPr/>
            <p:nvPr/>
          </p:nvSpPr>
          <p:spPr bwMode="auto">
            <a:xfrm flipH="1">
              <a:off x="2958587" y="2430175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1F4317-3F59-9D9B-FA04-2B0F83833045}"/>
              </a:ext>
            </a:extLst>
          </p:cNvPr>
          <p:cNvGrpSpPr/>
          <p:nvPr/>
        </p:nvGrpSpPr>
        <p:grpSpPr>
          <a:xfrm>
            <a:off x="875211" y="3658661"/>
            <a:ext cx="4095083" cy="1131856"/>
            <a:chOff x="875211" y="3658661"/>
            <a:chExt cx="4095083" cy="11318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22C06F-4E1B-42CC-9FDE-FE16A1F13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211" y="3658661"/>
              <a:ext cx="4095083" cy="113185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4A3764E-C357-08B6-ED1B-B338C2D97D30}"/>
                </a:ext>
              </a:extLst>
            </p:cNvPr>
            <p:cNvSpPr/>
            <p:nvPr/>
          </p:nvSpPr>
          <p:spPr bwMode="auto">
            <a:xfrm flipH="1">
              <a:off x="3237833" y="4328247"/>
              <a:ext cx="253512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AD798B-AA30-7942-8509-A5BE701118ED}"/>
              </a:ext>
            </a:extLst>
          </p:cNvPr>
          <p:cNvGrpSpPr/>
          <p:nvPr/>
        </p:nvGrpSpPr>
        <p:grpSpPr>
          <a:xfrm>
            <a:off x="875210" y="5547496"/>
            <a:ext cx="4041646" cy="1083278"/>
            <a:chOff x="875210" y="5547496"/>
            <a:chExt cx="4041646" cy="10832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4484F-89E6-4688-83B7-6A90C9C14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1"/>
            <a:stretch/>
          </p:blipFill>
          <p:spPr>
            <a:xfrm>
              <a:off x="875210" y="5547496"/>
              <a:ext cx="4041646" cy="108327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D47E4B4-90F5-D7B5-57A9-01D57F9DBB7C}"/>
                </a:ext>
              </a:extLst>
            </p:cNvPr>
            <p:cNvSpPr/>
            <p:nvPr/>
          </p:nvSpPr>
          <p:spPr bwMode="auto">
            <a:xfrm flipH="1">
              <a:off x="2994609" y="6193294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05C369-7216-CDF8-1D16-1421D62E6467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1648172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6989-F7EC-409A-AB63-D0B62777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Report with Save As Redirect – User-Owns-Data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F1CBB-8339-4774-9E73-96FC0C8F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" y="1207848"/>
            <a:ext cx="7625918" cy="53294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889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10C6-124C-4EA5-87D0-1E14D365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Sample #1: </a:t>
            </a:r>
            <a:r>
              <a:rPr lang="en-US" dirty="0" err="1"/>
              <a:t>PowerBiEmbeddedScratchpad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78A08-7F4B-43F8-9FEE-DA9B6E731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66256"/>
            <a:ext cx="11239464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https://github.com/PowerBiDevCamp/PowerBiEmbeddedScratchpad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9EF91-237E-4447-A484-CFA48C85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55" y="4700533"/>
            <a:ext cx="2220924" cy="192869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AF480-3728-44A3-B5C7-4B77047E4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2" b="22434"/>
          <a:stretch/>
        </p:blipFill>
        <p:spPr>
          <a:xfrm>
            <a:off x="701385" y="1726997"/>
            <a:ext cx="8201320" cy="257351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EA71C-FBE3-4FC7-8D80-A16D92A92AEE}"/>
              </a:ext>
            </a:extLst>
          </p:cNvPr>
          <p:cNvGrpSpPr/>
          <p:nvPr/>
        </p:nvGrpSpPr>
        <p:grpSpPr>
          <a:xfrm>
            <a:off x="4562573" y="4700533"/>
            <a:ext cx="7035848" cy="2255470"/>
            <a:chOff x="4562573" y="4700533"/>
            <a:chExt cx="7035848" cy="2255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553089-167E-4BA5-9FAE-63D63D1C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59" b="18016"/>
            <a:stretch/>
          </p:blipFill>
          <p:spPr>
            <a:xfrm>
              <a:off x="6859259" y="4700533"/>
              <a:ext cx="4739162" cy="225547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BA71AE8-C0E9-4CF3-A661-F85BC9CA0D5A}"/>
                </a:ext>
              </a:extLst>
            </p:cNvPr>
            <p:cNvSpPr/>
            <p:nvPr/>
          </p:nvSpPr>
          <p:spPr bwMode="auto">
            <a:xfrm>
              <a:off x="4562573" y="5300358"/>
              <a:ext cx="2177592" cy="126979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App Create Test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852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F943-4D70-F4ED-4C13-3A3D039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Save-As Redirect – App-Owns-Data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D024-6EF7-BF39-DA3F-CBADEDA5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0134"/>
            <a:ext cx="7696615" cy="57438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05514-2E26-D080-6E51-6A641D806C5F}"/>
              </a:ext>
            </a:extLst>
          </p:cNvPr>
          <p:cNvGrpSpPr/>
          <p:nvPr/>
        </p:nvGrpSpPr>
        <p:grpSpPr>
          <a:xfrm>
            <a:off x="4035286" y="1111506"/>
            <a:ext cx="7454348" cy="498599"/>
            <a:chOff x="4283765" y="1222513"/>
            <a:chExt cx="7454348" cy="498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CD4486-14AA-01AD-F465-18A77D7F02D4}"/>
                </a:ext>
              </a:extLst>
            </p:cNvPr>
            <p:cNvSpPr/>
            <p:nvPr/>
          </p:nvSpPr>
          <p:spPr bwMode="auto">
            <a:xfrm>
              <a:off x="6599583" y="1222513"/>
              <a:ext cx="5138530" cy="4985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saved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event fires on both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and </a:t>
              </a:r>
              <a:r>
                <a:rPr lang="en-US" sz="160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SaveAs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actions.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31FFD9D-67F4-73AD-54FA-5C5D5D03801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4283765" y="1471813"/>
              <a:ext cx="231581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A8EA9-1BC5-6C0E-A6DA-A3DE70A7CE7A}"/>
              </a:ext>
            </a:extLst>
          </p:cNvPr>
          <p:cNvGrpSpPr/>
          <p:nvPr/>
        </p:nvGrpSpPr>
        <p:grpSpPr>
          <a:xfrm>
            <a:off x="4954656" y="2290930"/>
            <a:ext cx="6544918" cy="682461"/>
            <a:chOff x="5193195" y="2092148"/>
            <a:chExt cx="6544918" cy="6824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6EA2B9-DE27-62C9-D860-E16C86B52EA3}"/>
                </a:ext>
              </a:extLst>
            </p:cNvPr>
            <p:cNvSpPr/>
            <p:nvPr/>
          </p:nvSpPr>
          <p:spPr bwMode="auto">
            <a:xfrm>
              <a:off x="6599583" y="2092148"/>
              <a:ext cx="5138530" cy="68246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Call to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EmbedTokenController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Web API to get new embed token with the report ID of the new report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F23478-EEE5-1E82-8C4A-C1FD82A28DF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193195" y="2433379"/>
              <a:ext cx="140638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1853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145-91EA-6A3B-A16A-9211B13D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GetEmbedToken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11C89-2F6C-F1BD-6D6E-674F30B1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96" y="1082582"/>
            <a:ext cx="7968275" cy="572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5BCB1DF-093B-9343-7753-D7DB36E8B539}"/>
              </a:ext>
            </a:extLst>
          </p:cNvPr>
          <p:cNvSpPr/>
          <p:nvPr/>
        </p:nvSpPr>
        <p:spPr bwMode="auto">
          <a:xfrm flipH="1">
            <a:off x="314324" y="172650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token request object collections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1EEED3C-0BE5-5313-49F1-9917C4E0416B}"/>
              </a:ext>
            </a:extLst>
          </p:cNvPr>
          <p:cNvSpPr/>
          <p:nvPr/>
        </p:nvSpPr>
        <p:spPr bwMode="auto">
          <a:xfrm flipH="1">
            <a:off x="314324" y="219481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IDs for workspaces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3EE7629-8F0C-5F1B-B923-9ECED2F0C4F7}"/>
              </a:ext>
            </a:extLst>
          </p:cNvPr>
          <p:cNvSpPr/>
          <p:nvPr/>
        </p:nvSpPr>
        <p:spPr bwMode="auto">
          <a:xfrm flipH="1">
            <a:off x="314324" y="2778798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dataset IDs from source workspace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10021BD-B4E0-8D69-3DC3-17767829C88D}"/>
              </a:ext>
            </a:extLst>
          </p:cNvPr>
          <p:cNvSpPr/>
          <p:nvPr/>
        </p:nvSpPr>
        <p:spPr bwMode="auto">
          <a:xfrm flipH="1">
            <a:off x="314324" y="336278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source workspace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74C22CD6-785B-08E0-1493-3CE6D685084A}"/>
              </a:ext>
            </a:extLst>
          </p:cNvPr>
          <p:cNvSpPr/>
          <p:nvPr/>
        </p:nvSpPr>
        <p:spPr bwMode="auto">
          <a:xfrm flipH="1">
            <a:off x="314324" y="4051895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target workspace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C92A163-E9D4-8BCD-0AFD-AF6F7B182C66}"/>
              </a:ext>
            </a:extLst>
          </p:cNvPr>
          <p:cNvSpPr/>
          <p:nvPr/>
        </p:nvSpPr>
        <p:spPr bwMode="auto">
          <a:xfrm flipH="1">
            <a:off x="314324" y="463587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GenerateTokenRequestV2 object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B314AA1-E7E5-269D-FB87-A7FA1F947E94}"/>
              </a:ext>
            </a:extLst>
          </p:cNvPr>
          <p:cNvSpPr/>
          <p:nvPr/>
        </p:nvSpPr>
        <p:spPr bwMode="auto">
          <a:xfrm flipH="1">
            <a:off x="314324" y="571995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Power BI REST API to generate token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D2F6964-EBEC-85FA-981D-0C382D77C909}"/>
              </a:ext>
            </a:extLst>
          </p:cNvPr>
          <p:cNvSpPr/>
          <p:nvPr/>
        </p:nvSpPr>
        <p:spPr bwMode="auto">
          <a:xfrm flipH="1">
            <a:off x="314324" y="615812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Return token to caller as a string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11C310-C9FA-1FEE-49DF-A4054FF42075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2159127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FA6F-53CB-5A9D-9109-24EEF08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</a:t>
            </a:r>
            <a:r>
              <a:rPr lang="en-US" dirty="0" err="1"/>
              <a:t>SaveAs</a:t>
            </a:r>
            <a:r>
              <a:rPr lang="en-US" dirty="0"/>
              <a:t> Dialog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89CB-811F-4C02-64AF-1C84B1AEF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16676"/>
          </a:xfrm>
        </p:spPr>
        <p:txBody>
          <a:bodyPr/>
          <a:lstStyle/>
          <a:p>
            <a:r>
              <a:rPr lang="en-US" dirty="0"/>
              <a:t>Power BI embedding supports using custom Save As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820000"/>
                </a:solidFill>
              </a:rPr>
              <a:t>saveAsTriggered</a:t>
            </a:r>
            <a:r>
              <a:rPr lang="en-US" dirty="0"/>
              <a:t> event fires when user in selects </a:t>
            </a:r>
            <a:r>
              <a:rPr lang="en-US" sz="20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command from action bar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Your code must display custom dialog and then execute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8115-4D73-09D5-ABE1-E48BD8C0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0" y="1695329"/>
            <a:ext cx="6220495" cy="2124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75ED-1EC6-A63F-99F7-83180174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70" y="4398285"/>
            <a:ext cx="4455060" cy="900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B9E2808-3FDF-9070-5A7A-0FAD457F4E6A}"/>
              </a:ext>
            </a:extLst>
          </p:cNvPr>
          <p:cNvSpPr/>
          <p:nvPr/>
        </p:nvSpPr>
        <p:spPr bwMode="auto">
          <a:xfrm flipH="1">
            <a:off x="350494" y="2788723"/>
            <a:ext cx="763849" cy="243937"/>
          </a:xfrm>
          <a:prstGeom prst="leftArrow">
            <a:avLst>
              <a:gd name="adj1" fmla="val 5319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8F397-195A-AD31-DB1D-67A439370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70" y="5989531"/>
            <a:ext cx="3276321" cy="893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D21B27-B9E9-DAB4-35E4-35E06C4711C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287498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F8C0-68B4-FBE4-0E86-3713A383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Copy of Report to a Target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EA9E7-AAD1-F542-A6A7-92B90BBBD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, you can specify a target workspace</a:t>
            </a:r>
          </a:p>
          <a:p>
            <a:pPr lvl="1"/>
            <a:r>
              <a:rPr lang="en-US" dirty="0"/>
              <a:t>Customized reports can be saved and maintained in different workspaces</a:t>
            </a:r>
          </a:p>
          <a:p>
            <a:pPr lvl="1"/>
            <a:r>
              <a:rPr lang="en-US" dirty="0"/>
              <a:t>Embed token requires workspace ID for target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594FD-2F71-E9FA-1B00-AC1B4690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24" y="2529217"/>
            <a:ext cx="4888948" cy="1018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800E06-D037-A22E-7477-8AF04E423E0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403104659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1C1D-1AB8-481F-8532-D8A81961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a New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F948-CD6F-4493-8EBA-47DBCC16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3" y="1069397"/>
            <a:ext cx="5362873" cy="542953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BA4C2-83C4-47C7-9C87-6AE39CBB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65" y="1639381"/>
            <a:ext cx="6986267" cy="387559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571886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9157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E3F8-33F4-B937-B71A-E15CDE00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Report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550D7-A224-2977-4601-D88D44DD7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Guidelines</a:t>
            </a:r>
          </a:p>
          <a:p>
            <a:pPr lvl="1"/>
            <a:r>
              <a:rPr lang="en-US" dirty="0"/>
              <a:t>Create dataset with common schema for each customer in isolated customer workspace</a:t>
            </a:r>
          </a:p>
          <a:p>
            <a:pPr lvl="1"/>
            <a:r>
              <a:rPr lang="en-US" dirty="0"/>
              <a:t>Maintain one set of reports in shared workspace</a:t>
            </a:r>
          </a:p>
          <a:p>
            <a:pPr lvl="1"/>
            <a:r>
              <a:rPr lang="en-US" dirty="0"/>
              <a:t>Use dynamic binding to connect shared report to client-specific dataset</a:t>
            </a:r>
          </a:p>
          <a:p>
            <a:pPr lvl="1"/>
            <a:r>
              <a:rPr lang="en-US" dirty="0"/>
              <a:t>ADD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0A202-CD5D-19A7-D356-B5397C8F1F86}"/>
              </a:ext>
            </a:extLst>
          </p:cNvPr>
          <p:cNvSpPr/>
          <p:nvPr/>
        </p:nvSpPr>
        <p:spPr bwMode="auto">
          <a:xfrm>
            <a:off x="6718427" y="3060293"/>
            <a:ext cx="3443801" cy="79857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shared workspace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347A2-86D4-45A2-E67F-275EDE454A46}"/>
              </a:ext>
            </a:extLst>
          </p:cNvPr>
          <p:cNvSpPr/>
          <p:nvPr/>
        </p:nvSpPr>
        <p:spPr bwMode="auto">
          <a:xfrm>
            <a:off x="6824143" y="3381682"/>
            <a:ext cx="1477814" cy="334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shared report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71390-5885-0F11-64EF-14668AD1D54B}"/>
              </a:ext>
            </a:extLst>
          </p:cNvPr>
          <p:cNvSpPr/>
          <p:nvPr/>
        </p:nvSpPr>
        <p:spPr bwMode="auto">
          <a:xfrm>
            <a:off x="8562926" y="3381682"/>
            <a:ext cx="1477814" cy="334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empty dataset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1F3D2-0F67-03EF-B034-C507518B706E}"/>
              </a:ext>
            </a:extLst>
          </p:cNvPr>
          <p:cNvGrpSpPr/>
          <p:nvPr/>
        </p:nvGrpSpPr>
        <p:grpSpPr>
          <a:xfrm>
            <a:off x="8774815" y="4043477"/>
            <a:ext cx="1928208" cy="798577"/>
            <a:chOff x="8558504" y="3624255"/>
            <a:chExt cx="1928208" cy="7985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2DC930-3CEA-167D-4B30-A78FA33371EE}"/>
                </a:ext>
              </a:extLst>
            </p:cNvPr>
            <p:cNvSpPr/>
            <p:nvPr/>
          </p:nvSpPr>
          <p:spPr bwMode="auto">
            <a:xfrm>
              <a:off x="8558504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F883A0-105A-FF92-C0C2-A4D61DB1B10A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1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0C9ECA-CA04-88D1-F8BD-827FDE5F14F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301957" y="3548894"/>
            <a:ext cx="260969" cy="0"/>
          </a:xfrm>
          <a:prstGeom prst="straightConnector1">
            <a:avLst/>
          </a:prstGeom>
          <a:ln w="3810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76288E-CD49-C363-E153-2FBC536E2208}"/>
              </a:ext>
            </a:extLst>
          </p:cNvPr>
          <p:cNvGrpSpPr/>
          <p:nvPr/>
        </p:nvGrpSpPr>
        <p:grpSpPr>
          <a:xfrm>
            <a:off x="8774815" y="5001930"/>
            <a:ext cx="1928208" cy="798577"/>
            <a:chOff x="8558504" y="3624255"/>
            <a:chExt cx="1928208" cy="7985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544DBF-7D18-0F3C-A175-4224EEC002BB}"/>
                </a:ext>
              </a:extLst>
            </p:cNvPr>
            <p:cNvSpPr/>
            <p:nvPr/>
          </p:nvSpPr>
          <p:spPr bwMode="auto">
            <a:xfrm>
              <a:off x="8558504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347FE2-AF09-E0A3-D23E-D68A574B122C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6EE8F3-40E2-DB19-F7AC-0C781A8C7387}"/>
              </a:ext>
            </a:extLst>
          </p:cNvPr>
          <p:cNvGrpSpPr/>
          <p:nvPr/>
        </p:nvGrpSpPr>
        <p:grpSpPr>
          <a:xfrm>
            <a:off x="8766612" y="5960383"/>
            <a:ext cx="1928208" cy="798577"/>
            <a:chOff x="8478266" y="3624255"/>
            <a:chExt cx="1928208" cy="7985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B46A92-64E6-CCC8-419F-C416204B387E}"/>
                </a:ext>
              </a:extLst>
            </p:cNvPr>
            <p:cNvSpPr/>
            <p:nvPr/>
          </p:nvSpPr>
          <p:spPr bwMode="auto">
            <a:xfrm>
              <a:off x="8478266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E07297-60AF-4123-2B51-FCD8345FE5F3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3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F2A71C5-FB55-4A89-DFC0-CDD982A63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91" y="3569908"/>
            <a:ext cx="5203304" cy="28697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117E29-0CCD-1678-5DBA-4BADFC2C3CC0}"/>
              </a:ext>
            </a:extLst>
          </p:cNvPr>
          <p:cNvCxnSpPr>
            <a:cxnSpLocks/>
          </p:cNvCxnSpPr>
          <p:nvPr/>
        </p:nvCxnSpPr>
        <p:spPr>
          <a:xfrm flipV="1">
            <a:off x="4112938" y="3560993"/>
            <a:ext cx="2969342" cy="442451"/>
          </a:xfrm>
          <a:prstGeom prst="straightConnector1">
            <a:avLst/>
          </a:prstGeom>
          <a:ln w="28575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438320F-E534-40A7-C311-FA4468490AB8}"/>
              </a:ext>
            </a:extLst>
          </p:cNvPr>
          <p:cNvCxnSpPr>
            <a:cxnSpLocks/>
          </p:cNvCxnSpPr>
          <p:nvPr/>
        </p:nvCxnSpPr>
        <p:spPr>
          <a:xfrm>
            <a:off x="4630994" y="4778477"/>
            <a:ext cx="4532671" cy="717755"/>
          </a:xfrm>
          <a:prstGeom prst="straightConnector1">
            <a:avLst/>
          </a:prstGeom>
          <a:ln w="28575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1589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Leveraging Dynamic Report Binding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8349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Client-side Code using Web APIs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Each </a:t>
            </a:r>
            <a:r>
              <a:rPr lang="en-US" sz="1800" b="1" dirty="0" err="1">
                <a:solidFill>
                  <a:srgbClr val="820000"/>
                </a:solidFill>
              </a:rPr>
              <a:t>AuthoringAndCustomization</a:t>
            </a:r>
            <a:r>
              <a:rPr lang="en-US" sz="2000" dirty="0"/>
              <a:t> demo page runs as a Single Page Application (SPA)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HomeController</a:t>
            </a:r>
            <a:r>
              <a:rPr lang="en-US" sz="1600" dirty="0"/>
              <a:t> returns HTML for each page along with JavaScript </a:t>
            </a:r>
            <a:r>
              <a:rPr lang="en-US" sz="1400" b="1" dirty="0" err="1">
                <a:solidFill>
                  <a:srgbClr val="820000"/>
                </a:solidFill>
              </a:rPr>
              <a:t>viewModel</a:t>
            </a:r>
            <a:r>
              <a:rPr lang="en-US" sz="1600" dirty="0"/>
              <a:t> with embedding data</a:t>
            </a:r>
          </a:p>
          <a:p>
            <a:pPr marL="404813" lvl="1" indent="0">
              <a:buNone/>
            </a:pPr>
            <a:r>
              <a:rPr lang="en-US" sz="1600" dirty="0"/>
              <a:t>Some demo pages require Web API callbacks after initial page has loaded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Demo08</a:t>
            </a:r>
            <a:r>
              <a:rPr lang="en-US" sz="1600" dirty="0"/>
              <a:t> includes Web API callbacks that read and write to underlying SQL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191" y="2433940"/>
            <a:ext cx="2341057" cy="25184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94B77F-3748-BEC7-56A3-F087B4D3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57"/>
          <a:stretch/>
        </p:blipFill>
        <p:spPr>
          <a:xfrm>
            <a:off x="430280" y="2786841"/>
            <a:ext cx="3928263" cy="31580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F463F71-832B-1CFA-DD2B-0028CFF99049}"/>
              </a:ext>
            </a:extLst>
          </p:cNvPr>
          <p:cNvGrpSpPr/>
          <p:nvPr/>
        </p:nvGrpSpPr>
        <p:grpSpPr>
          <a:xfrm>
            <a:off x="4497445" y="2820136"/>
            <a:ext cx="4969565" cy="721999"/>
            <a:chOff x="4381489" y="3072751"/>
            <a:chExt cx="4969565" cy="721999"/>
          </a:xfrm>
        </p:grpSpPr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0BAD4961-7539-84E3-74E7-9A3FCE074229}"/>
                </a:ext>
              </a:extLst>
            </p:cNvPr>
            <p:cNvSpPr/>
            <p:nvPr/>
          </p:nvSpPr>
          <p:spPr bwMode="auto">
            <a:xfrm>
              <a:off x="4381489" y="3072751"/>
              <a:ext cx="4969565" cy="465579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HomeController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845895-310A-0E52-7B10-65E376AED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0070" y="3281910"/>
              <a:ext cx="2461272" cy="512840"/>
            </a:xfrm>
            <a:prstGeom prst="rect">
              <a:avLst/>
            </a:prstGeom>
            <a:ln w="19050">
              <a:solidFill>
                <a:srgbClr val="820000"/>
              </a:solidFill>
            </a:ln>
          </p:spPr>
        </p:pic>
      </p:grpSp>
      <p:sp>
        <p:nvSpPr>
          <p:cNvPr id="10" name="Arrow: Left 9">
            <a:extLst>
              <a:ext uri="{FF2B5EF4-FFF2-40B4-BE49-F238E27FC236}">
                <a16:creationId xmlns:a16="http://schemas.microsoft.com/office/drawing/2014/main" id="{874C04B5-7453-7B2E-5D57-7928AE2E11A0}"/>
              </a:ext>
            </a:extLst>
          </p:cNvPr>
          <p:cNvSpPr/>
          <p:nvPr/>
        </p:nvSpPr>
        <p:spPr bwMode="auto">
          <a:xfrm flipH="1">
            <a:off x="4576958" y="3651819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EmbedTokenController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9DE89FC-7D71-C7B5-973F-503145540299}"/>
              </a:ext>
            </a:extLst>
          </p:cNvPr>
          <p:cNvSpPr/>
          <p:nvPr/>
        </p:nvSpPr>
        <p:spPr bwMode="auto">
          <a:xfrm flipH="1">
            <a:off x="4617549" y="4250712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Bookmarks Controller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A98A9F-0998-0462-EB37-15EBC7386D86}"/>
              </a:ext>
            </a:extLst>
          </p:cNvPr>
          <p:cNvGrpSpPr/>
          <p:nvPr/>
        </p:nvGrpSpPr>
        <p:grpSpPr>
          <a:xfrm>
            <a:off x="9548191" y="5078666"/>
            <a:ext cx="2447104" cy="1472744"/>
            <a:chOff x="9561443" y="5314727"/>
            <a:chExt cx="2447104" cy="1472744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9561443" y="5767086"/>
              <a:ext cx="2447104" cy="102038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latin typeface="Arial Black" panose="020B0A04020102020204" pitchFamily="34" charset="0"/>
                </a:rPr>
                <a:t>AppOwnsDataCustomizationDB</a:t>
              </a:r>
              <a:endParaRPr lang="en-US" sz="9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>
              <a:off x="10435981" y="5314727"/>
              <a:ext cx="698028" cy="679820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209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 Custom Bookmark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23E31-EA36-2B26-1D9B-8D00BF6AC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1"/>
          <a:stretch/>
        </p:blipFill>
        <p:spPr>
          <a:xfrm>
            <a:off x="314324" y="1497520"/>
            <a:ext cx="8412233" cy="488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A2C2-5154-74E0-7EB8-236CB0AEC2BD}"/>
              </a:ext>
            </a:extLst>
          </p:cNvPr>
          <p:cNvSpPr/>
          <p:nvPr/>
        </p:nvSpPr>
        <p:spPr bwMode="auto">
          <a:xfrm>
            <a:off x="486646" y="4373620"/>
            <a:ext cx="7925833" cy="39055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A0D04C-F8F4-331E-9D8D-FA9F536A754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D39E36-5AB3-7716-11FF-26382A50772E}"/>
              </a:ext>
            </a:extLst>
          </p:cNvPr>
          <p:cNvGrpSpPr/>
          <p:nvPr/>
        </p:nvGrpSpPr>
        <p:grpSpPr>
          <a:xfrm>
            <a:off x="5459687" y="2322468"/>
            <a:ext cx="6815140" cy="3508443"/>
            <a:chOff x="5459687" y="2322468"/>
            <a:chExt cx="6815140" cy="35084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1C42EF-51F9-7DF6-83E6-EA308C954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019" y="2322468"/>
              <a:ext cx="3103808" cy="35084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AF2174-F652-6C0E-6A67-4EC50AC7D896}"/>
                </a:ext>
              </a:extLst>
            </p:cNvPr>
            <p:cNvCxnSpPr>
              <a:cxnSpLocks/>
            </p:cNvCxnSpPr>
            <p:nvPr/>
          </p:nvCxnSpPr>
          <p:spPr>
            <a:xfrm>
              <a:off x="5459687" y="5561245"/>
              <a:ext cx="36364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301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Sample #2: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/>
              <a:t>AuthoringAndCustomization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85049"/>
          </a:xfrm>
        </p:spPr>
        <p:txBody>
          <a:bodyPr/>
          <a:lstStyle/>
          <a:p>
            <a:r>
              <a:rPr lang="en-US" dirty="0"/>
              <a:t>Developer sample demonstrates </a:t>
            </a:r>
            <a:r>
              <a:rPr lang="en-US" sz="2000" b="1" dirty="0">
                <a:solidFill>
                  <a:srgbClr val="820000"/>
                </a:solidFill>
              </a:rPr>
              <a:t>App-Owns-Data embedding techniques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Implemented as C#/.NET6 web application which uses the Power BI .NET SDK</a:t>
            </a:r>
          </a:p>
          <a:p>
            <a:pPr lvl="1"/>
            <a:r>
              <a:rPr lang="en-US" dirty="0"/>
              <a:t>Originally created for </a:t>
            </a:r>
            <a:r>
              <a:rPr lang="en-US" sz="1800" b="1" dirty="0">
                <a:solidFill>
                  <a:srgbClr val="820000"/>
                </a:solidFill>
              </a:rPr>
              <a:t>Session 21: Report Authoring and Customization with Power BI Embedding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Download from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PBIE-Authoring-And-Customization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2A8C1-9EF6-AA68-5BBD-CCF38601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51" y="2979651"/>
            <a:ext cx="2304607" cy="364353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40B041-546E-FB47-F00E-2E54C671479B}"/>
              </a:ext>
            </a:extLst>
          </p:cNvPr>
          <p:cNvSpPr/>
          <p:nvPr/>
        </p:nvSpPr>
        <p:spPr bwMode="auto">
          <a:xfrm>
            <a:off x="3919272" y="4433117"/>
            <a:ext cx="930866" cy="736600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{F5}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EA790-260B-DA58-1D5D-C4717BE0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26" y="2979651"/>
            <a:ext cx="5439315" cy="3643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Demo08 demonstrates persisting bookmarks in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85" y="2742427"/>
            <a:ext cx="2006659" cy="21586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AF2F5-954F-CBD9-C108-0BB40070B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Application design support </a:t>
            </a:r>
            <a:r>
              <a:rPr lang="en-US" sz="2000" b="1" dirty="0">
                <a:solidFill>
                  <a:srgbClr val="820000"/>
                </a:solidFill>
              </a:rPr>
              <a:t>Shared Bookmarks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Personal Bookmarks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Shared bookmark</a:t>
            </a:r>
            <a:r>
              <a:rPr lang="en-US" dirty="0"/>
              <a:t> seen by all report consumers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Personal bookmark</a:t>
            </a:r>
            <a:r>
              <a:rPr lang="en-US" dirty="0"/>
              <a:t> only seen by user that created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DA26-B5BE-BDAE-7A55-0DBC2894B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77"/>
          <a:stretch/>
        </p:blipFill>
        <p:spPr>
          <a:xfrm>
            <a:off x="1098254" y="2638968"/>
            <a:ext cx="2616387" cy="25184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78A372-5509-A5BE-6CF2-CF8BB012169A}"/>
              </a:ext>
            </a:extLst>
          </p:cNvPr>
          <p:cNvGrpSpPr/>
          <p:nvPr/>
        </p:nvGrpSpPr>
        <p:grpSpPr>
          <a:xfrm>
            <a:off x="2123251" y="4424112"/>
            <a:ext cx="6709022" cy="2036622"/>
            <a:chOff x="2123251" y="4424112"/>
            <a:chExt cx="6709022" cy="2036622"/>
          </a:xfrm>
        </p:grpSpPr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79DE89FC-7D71-C7B5-973F-503145540299}"/>
                </a:ext>
              </a:extLst>
            </p:cNvPr>
            <p:cNvSpPr/>
            <p:nvPr/>
          </p:nvSpPr>
          <p:spPr bwMode="auto">
            <a:xfrm>
              <a:off x="2123251" y="4424112"/>
              <a:ext cx="6709022" cy="354937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Bookmarks Controller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FB4F84-B861-B41B-E97A-9B9C86261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147" y="4746549"/>
              <a:ext cx="3485077" cy="1714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CCFB0E-0448-1499-5D0E-8AF477A76B42}"/>
              </a:ext>
            </a:extLst>
          </p:cNvPr>
          <p:cNvGrpSpPr/>
          <p:nvPr/>
        </p:nvGrpSpPr>
        <p:grpSpPr>
          <a:xfrm>
            <a:off x="8159057" y="4887565"/>
            <a:ext cx="2981737" cy="1916460"/>
            <a:chOff x="8159057" y="4887565"/>
            <a:chExt cx="2981737" cy="1916460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8159057" y="5257800"/>
              <a:ext cx="2981737" cy="154622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 flipV="1">
              <a:off x="9349646" y="4887565"/>
              <a:ext cx="600556" cy="808946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8FBA4A-8B57-AA8C-7BF7-DF0165D85F7C}"/>
                </a:ext>
              </a:extLst>
            </p:cNvPr>
            <p:cNvSpPr/>
            <p:nvPr/>
          </p:nvSpPr>
          <p:spPr bwMode="auto">
            <a:xfrm>
              <a:off x="8301918" y="5942500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SharedBookmarks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D46C26-8509-8A45-56DE-01E880906D1F}"/>
                </a:ext>
              </a:extLst>
            </p:cNvPr>
            <p:cNvSpPr/>
            <p:nvPr/>
          </p:nvSpPr>
          <p:spPr bwMode="auto">
            <a:xfrm>
              <a:off x="9779170" y="5950669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PersonalBookmarks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062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5113-CFA1-93E2-C718-9B783B24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for Persisting Custom Bookmarks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FE82D4-65C4-285C-A420-88F0976C8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</a:rPr>
              <a:t>SharedBookmarks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PersonalBookmarks</a:t>
            </a:r>
            <a:r>
              <a:rPr lang="en-US" dirty="0"/>
              <a:t>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E7924-6358-6894-C9F2-646A4C29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66" y="1769236"/>
            <a:ext cx="7542527" cy="797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BBC93-E0B7-70D7-EE8F-801D21E6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66" y="3333758"/>
            <a:ext cx="6186126" cy="773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483922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with Persisted Bookmarks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B38E3-1B76-1349-C90A-73135038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97" y="1433279"/>
            <a:ext cx="7060511" cy="4587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750626-7536-E0D6-184C-C15BD9293BB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65FC5-A1C8-59D0-FC66-B013A2C7EFD7}"/>
              </a:ext>
            </a:extLst>
          </p:cNvPr>
          <p:cNvGrpSpPr/>
          <p:nvPr/>
        </p:nvGrpSpPr>
        <p:grpSpPr>
          <a:xfrm>
            <a:off x="4711106" y="1343827"/>
            <a:ext cx="6353643" cy="4459224"/>
            <a:chOff x="4601818" y="1433279"/>
            <a:chExt cx="6566234" cy="44592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A4B166-1536-A60F-5630-CDE80EA11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03"/>
            <a:stretch/>
          </p:blipFill>
          <p:spPr>
            <a:xfrm>
              <a:off x="8010939" y="1433279"/>
              <a:ext cx="3157113" cy="4459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697BC8-2992-89AF-707F-023692D62768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61" y="3945835"/>
              <a:ext cx="3409079" cy="4936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FC2497-9811-474B-52FD-B69EE5FB286D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18" y="4939748"/>
              <a:ext cx="3409121" cy="24388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867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2B22-9764-CC90-7CF3-3DB265FA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Personalized Report Subscriptions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34D3-4F03-9FB6-5A5E-870B7D87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With App-Owns-Data embedding, Power BI does not know user identity</a:t>
            </a:r>
          </a:p>
          <a:p>
            <a:pPr lvl="1"/>
            <a:r>
              <a:rPr lang="en-US" dirty="0"/>
              <a:t>App-Owns-Data embedding does not provide SaaS-style personalization features</a:t>
            </a:r>
          </a:p>
          <a:p>
            <a:pPr lvl="1"/>
            <a:r>
              <a:rPr lang="en-US" dirty="0"/>
              <a:t>Personalization features must be fully implemented by developer</a:t>
            </a:r>
          </a:p>
          <a:p>
            <a:pPr lvl="1"/>
            <a:endParaRPr lang="en-US" dirty="0"/>
          </a:p>
          <a:p>
            <a:r>
              <a:rPr lang="en-US" dirty="0"/>
              <a:t>Let's explore application design to support personalized report subscriptions</a:t>
            </a:r>
          </a:p>
          <a:p>
            <a:pPr lvl="1"/>
            <a:r>
              <a:rPr lang="en-US" dirty="0"/>
              <a:t>Start by allow users to save subscription information to </a:t>
            </a:r>
            <a:r>
              <a:rPr lang="en-US" sz="1800" b="1" dirty="0" err="1">
                <a:solidFill>
                  <a:srgbClr val="820000"/>
                </a:solidFill>
              </a:rPr>
              <a:t>ReportSubscriptions</a:t>
            </a:r>
            <a:r>
              <a:rPr lang="en-US" dirty="0"/>
              <a:t> table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Implement subscriptions service to read to </a:t>
            </a:r>
            <a:r>
              <a:rPr lang="en-US" sz="2000" b="1" dirty="0" err="1">
                <a:solidFill>
                  <a:srgbClr val="820000"/>
                </a:solidFill>
              </a:rPr>
              <a:t>ReportSubscriptions</a:t>
            </a:r>
            <a:r>
              <a:rPr lang="en-US" dirty="0"/>
              <a:t> table and export reports</a:t>
            </a:r>
          </a:p>
          <a:p>
            <a:pPr lvl="1"/>
            <a:r>
              <a:rPr lang="en-US" dirty="0"/>
              <a:t>PDF files for exported reports can be sent to users via email attachment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2AFDCD-A912-9D33-2755-DC2A2FA552B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6D8E-DFB7-08A3-475A-4C0522C4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10" y="3797606"/>
            <a:ext cx="10929608" cy="584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892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B49E-F451-67DF-2F60-B5C3B256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Users with Export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DABCF-4AC6-D306-F17B-F058A345C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Requires extra effort when developing with App-Owns-Data embedding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8144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Leveraging Dynamic Report Binding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9896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#3: App-Owns-Data Starter 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source code and documentation available through public GitHub repository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https://github.com/PowerBiDevCamp/App-Owns-Data-Starter-Kit</a:t>
            </a:r>
            <a:endParaRPr lang="en-US" dirty="0"/>
          </a:p>
          <a:p>
            <a:r>
              <a:rPr lang="en-US" dirty="0"/>
              <a:t>There is a second repository with a version specialized to use Azure AD B2C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https://github.com/PowerBiDevCamp/App-Owns-Data-Starter-Kit-B2C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3AB9C-60F5-4C17-A5CA-647C4AC96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80" y="3160203"/>
            <a:ext cx="7478890" cy="34381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982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Power BI Embedding Fundamentals</a:t>
            </a:r>
          </a:p>
          <a:p>
            <a:r>
              <a:rPr lang="en-US" dirty="0"/>
              <a:t>Initializing an Embedded Session</a:t>
            </a:r>
          </a:p>
          <a:p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3352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231380"/>
          </a:xfrm>
        </p:spPr>
        <p:txBody>
          <a:bodyPr/>
          <a:lstStyle/>
          <a:p>
            <a:r>
              <a:rPr lang="en-US" sz="2000" dirty="0"/>
              <a:t>User launches your app using a browser</a:t>
            </a:r>
          </a:p>
          <a:p>
            <a:r>
              <a:rPr lang="en-US" sz="2000" dirty="0"/>
              <a:t>App authenticates with Azure Active Directory and obtains access token </a:t>
            </a:r>
          </a:p>
          <a:p>
            <a:r>
              <a:rPr lang="en-US" sz="2000" dirty="0"/>
              <a:t>App uses access token to call to Power BI Service API</a:t>
            </a:r>
          </a:p>
          <a:p>
            <a:r>
              <a:rPr lang="en-US" sz="2000" dirty="0"/>
              <a:t>App retrieves data for embedded resource and passes it to browser.</a:t>
            </a:r>
          </a:p>
          <a:p>
            <a:r>
              <a:rPr lang="en-US" sz="2000" dirty="0"/>
              <a:t>Client-side code uses Power BI JavaScript API to create embedded resource</a:t>
            </a:r>
          </a:p>
          <a:p>
            <a:r>
              <a:rPr lang="en-US" sz="20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35836" y="400914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6107" y="435887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946398" y="5203230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b="1" dirty="0">
                  <a:solidFill>
                    <a:srgbClr val="820000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88437" y="574477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075494" y="420607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182828" y="5053868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00191" y="485594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7442" y="455925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67895" y="407628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592850" y="443503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75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35013</TotalTime>
  <Words>1901</Words>
  <Application>Microsoft Office PowerPoint</Application>
  <PresentationFormat>Custom</PresentationFormat>
  <Paragraphs>368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Power BI Embedding Best Practices with the Power BI JavaScript API</vt:lpstr>
      <vt:lpstr>Welcome to Power BI Dev Camp</vt:lpstr>
      <vt:lpstr>This Session Builds on Previous Session #32</vt:lpstr>
      <vt:lpstr>Sample #1: PowerBiEmbeddedScratchpad</vt:lpstr>
      <vt:lpstr>Sample #2: AuthoringAndCustomization</vt:lpstr>
      <vt:lpstr>Sample #3: App-Owns-Data Starter Kit</vt:lpstr>
      <vt:lpstr>Agenda</vt:lpstr>
      <vt:lpstr>Power BI Embedding – The Big Picture</vt:lpstr>
      <vt:lpstr>Power BI JavaScript API (powerbi.js)</vt:lpstr>
      <vt:lpstr>User-Owns-Data Embedding vs App-Owns-Data Embedding</vt:lpstr>
      <vt:lpstr>User-Owns-Data Embedding</vt:lpstr>
      <vt:lpstr>App-Owns-Data Embedding</vt:lpstr>
      <vt:lpstr>Report Embedding Architecture</vt:lpstr>
      <vt:lpstr>A Promise-based Programming Model</vt:lpstr>
      <vt:lpstr>Exploring powerbi.js Events</vt:lpstr>
      <vt:lpstr>Calling report.getPages() in the loaded event</vt:lpstr>
      <vt:lpstr>Agenda</vt:lpstr>
      <vt:lpstr>Write Code To Adjust Size of embedContiner DIV</vt:lpstr>
      <vt:lpstr>Initializing Panes When Embedding a Report</vt:lpstr>
      <vt:lpstr>Embed Report with Transparent Background</vt:lpstr>
      <vt:lpstr>Applying Report Themes</vt:lpstr>
      <vt:lpstr>Contrast Mode</vt:lpstr>
      <vt:lpstr>Phased Embedding</vt:lpstr>
      <vt:lpstr>White Label Report Loading</vt:lpstr>
      <vt:lpstr>Bootstrap Optimization in Report Loading</vt:lpstr>
      <vt:lpstr>Best Practice – Use Only One iFrame per Web Page</vt:lpstr>
      <vt:lpstr>Embedding a Single Visual</vt:lpstr>
      <vt:lpstr>Getting the Names of Pages and Visuals</vt:lpstr>
      <vt:lpstr>Creating a Static Custom Layout</vt:lpstr>
      <vt:lpstr>Creating a Custom Layout without Hard-coded IDs</vt:lpstr>
      <vt:lpstr>Displaying Single Visual using Custom Layout</vt:lpstr>
      <vt:lpstr>Agenda</vt:lpstr>
      <vt:lpstr>Report Navigation Settings</vt:lpstr>
      <vt:lpstr>Custom Page Navigation</vt:lpstr>
      <vt:lpstr>Custom Bookmark Navigation</vt:lpstr>
      <vt:lpstr>Creating a Custom Navigation Scheme</vt:lpstr>
      <vt:lpstr>Bookmark Play Mode</vt:lpstr>
      <vt:lpstr>Bookmark Carousel</vt:lpstr>
      <vt:lpstr>Implementing a Custom Filtering Experience</vt:lpstr>
      <vt:lpstr>Adding Visual Menu Commands</vt:lpstr>
      <vt:lpstr>Hiding Built-in Visual Menu Commands</vt:lpstr>
      <vt:lpstr>Create a Custom Visual Export Command</vt:lpstr>
      <vt:lpstr>Using hyperlinkClickBehavior Configuration Option</vt:lpstr>
      <vt:lpstr>Agenda</vt:lpstr>
      <vt:lpstr>Embedding Reports in Edit Mode</vt:lpstr>
      <vt:lpstr>Moving a Report into Edit Mode</vt:lpstr>
      <vt:lpstr>Showing and Hiding the Save and Save as Menus</vt:lpstr>
      <vt:lpstr>New Report with Save As Redirect – User-Owns-Data</vt:lpstr>
      <vt:lpstr>Implementing the Save-As Redirect – App-Owns-Data</vt:lpstr>
      <vt:lpstr>GetEmbedToken</vt:lpstr>
      <vt:lpstr>Using a Custom SaveAs Dialog</vt:lpstr>
      <vt:lpstr>Saving Copy of Report to a Target Workspace</vt:lpstr>
      <vt:lpstr>Embed a New Report</vt:lpstr>
      <vt:lpstr>Agenda</vt:lpstr>
      <vt:lpstr>Using Dynamic Report Binding</vt:lpstr>
      <vt:lpstr>Agenda</vt:lpstr>
      <vt:lpstr>Extend Client-side Code using Web APIs</vt:lpstr>
      <vt:lpstr>Capturing a Custom Bookmark</vt:lpstr>
      <vt:lpstr>Demo08 demonstrates persisting bookmarks in database</vt:lpstr>
      <vt:lpstr>Tables for Persisting Custom Bookmarks</vt:lpstr>
      <vt:lpstr>Loading with Persisted Bookmarks</vt:lpstr>
      <vt:lpstr>Adding Personalized Report Subscriptions</vt:lpstr>
      <vt:lpstr>Provide Users with Export Operations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272</cp:revision>
  <cp:lastPrinted>2019-05-02T20:11:39Z</cp:lastPrinted>
  <dcterms:created xsi:type="dcterms:W3CDTF">2018-09-21T01:16:59Z</dcterms:created>
  <dcterms:modified xsi:type="dcterms:W3CDTF">2023-06-29T01:44:30Z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